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8" r:id="rId2"/>
    <p:sldId id="350" r:id="rId3"/>
    <p:sldId id="340" r:id="rId4"/>
    <p:sldId id="320" r:id="rId5"/>
    <p:sldId id="341" r:id="rId6"/>
    <p:sldId id="321" r:id="rId7"/>
    <p:sldId id="342" r:id="rId8"/>
    <p:sldId id="322" r:id="rId9"/>
    <p:sldId id="343" r:id="rId10"/>
    <p:sldId id="344" r:id="rId11"/>
    <p:sldId id="345" r:id="rId12"/>
    <p:sldId id="346" r:id="rId13"/>
    <p:sldId id="332" r:id="rId14"/>
    <p:sldId id="347" r:id="rId15"/>
    <p:sldId id="348" r:id="rId16"/>
    <p:sldId id="349" r:id="rId17"/>
    <p:sldId id="334" r:id="rId18"/>
    <p:sldId id="335" r:id="rId19"/>
    <p:sldId id="336" r:id="rId20"/>
    <p:sldId id="324" r:id="rId21"/>
    <p:sldId id="351" r:id="rId22"/>
    <p:sldId id="333" r:id="rId23"/>
    <p:sldId id="338" r:id="rId24"/>
    <p:sldId id="352" r:id="rId25"/>
    <p:sldId id="339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0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22.04.2020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</a:t>
            </a:r>
            <a:r>
              <a:rPr lang="en-US" dirty="0" smtClean="0"/>
              <a:t>04/23/2020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(0.5</a:t>
            </a:r>
            <a:r>
              <a:rPr lang="de-DE" sz="1800" b="0" dirty="0" smtClean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(-0.5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asymmetry switched around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alignment better now upside (tilt down!)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likewise radial movement as before!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" y="976510"/>
            <a:ext cx="5892277" cy="30139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62" y="976510"/>
            <a:ext cx="6101633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(1.0</a:t>
            </a:r>
            <a:r>
              <a:rPr lang="de-DE" sz="1800" b="0" dirty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(-1.0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55" y="1040020"/>
            <a:ext cx="6027875" cy="3013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1013970"/>
            <a:ext cx="5908752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(2.5</a:t>
            </a:r>
            <a:r>
              <a:rPr lang="de-DE" sz="1800" b="0" dirty="0" smtClean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(-2.5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55" y="996194"/>
            <a:ext cx="5994923" cy="30139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193"/>
            <a:ext cx="5974655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of Aperture and Random Error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6201461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center the aperture center </a:t>
            </a:r>
            <a:r>
              <a:rPr lang="de-DE" dirty="0" smtClean="0"/>
              <a:t>(</a:t>
            </a:r>
            <a:r>
              <a:rPr lang="de-DE" dirty="0" err="1" smtClean="0"/>
              <a:t>black</a:t>
            </a:r>
            <a:r>
              <a:rPr lang="en-US" dirty="0" smtClean="0"/>
              <a:t>) on z = 0 axis and shift entire array accordingly to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introduce measurement error to aperture and detector positions of maximum 0.1mm (randomly distributed) and see resulting tilt in camera fan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degree of tilt 0.5</a:t>
            </a:r>
            <a:r>
              <a:rPr lang="de-DE" dirty="0" smtClean="0"/>
              <a:t>° </a:t>
            </a:r>
            <a:r>
              <a:rPr lang="en-US" dirty="0" smtClean="0"/>
              <a:t>- </a:t>
            </a:r>
            <a:r>
              <a:rPr lang="de-DE" dirty="0" smtClean="0"/>
              <a:t>2.0°, but </a:t>
            </a:r>
            <a:r>
              <a:rPr lang="de-DE" dirty="0" err="1" smtClean="0"/>
              <a:t>omnidirectional</a:t>
            </a:r>
            <a:endParaRPr lang="en-US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1630" r="5068" b="1935"/>
          <a:stretch/>
        </p:blipFill>
        <p:spPr>
          <a:xfrm>
            <a:off x="6827107" y="1362036"/>
            <a:ext cx="3155093" cy="237175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9162" r="243" b="12225"/>
          <a:stretch/>
        </p:blipFill>
        <p:spPr>
          <a:xfrm>
            <a:off x="7557511" y="4003588"/>
            <a:ext cx="3860129" cy="208296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357350" y="1582940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046720" y="2658367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centered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795466" y="4318616"/>
            <a:ext cx="115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perturbed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9332697" y="5045072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85846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v. Centered Aperture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(standard case)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4016388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800" b="0" dirty="0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36" y="1026743"/>
            <a:ext cx="6038845" cy="3013979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3347216" y="4664604"/>
            <a:ext cx="5237634" cy="1457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introduction of some more asymmetry close to SOL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possibly resolvable by one of earlier transformations</a:t>
            </a:r>
            <a:endParaRPr 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105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v. Centered Aperture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30755" y="4086696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4016388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800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0" y="1063421"/>
            <a:ext cx="6038845" cy="30139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95" y="1072717"/>
            <a:ext cx="5824151" cy="3013979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6669600" y="4077399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 and ‘planar fix’)</a:t>
            </a:r>
            <a:endParaRPr lang="de-DE" sz="1800" b="0" dirty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3347216" y="4664604"/>
            <a:ext cx="5237634" cy="1457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800" b="0" dirty="0" smtClean="0">
                <a:solidFill>
                  <a:srgbClr val="FF0000"/>
                </a:solidFill>
              </a:rPr>
              <a:t>still not symmetric, aperture normal and </a:t>
            </a:r>
            <a:r>
              <a:rPr lang="en-US" sz="2800" b="0" dirty="0" err="1" smtClean="0">
                <a:solidFill>
                  <a:srgbClr val="FF0000"/>
                </a:solidFill>
              </a:rPr>
              <a:t>LoS</a:t>
            </a:r>
            <a:r>
              <a:rPr lang="en-US" sz="2800" b="0" dirty="0" smtClean="0">
                <a:solidFill>
                  <a:srgbClr val="FF0000"/>
                </a:solidFill>
              </a:rPr>
              <a:t> fan tilted still</a:t>
            </a:r>
            <a:endParaRPr lang="de-DE" sz="2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v. Centered Aperture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30755" y="4086696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4087806" y="4673900"/>
            <a:ext cx="4016388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800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0" y="1063421"/>
            <a:ext cx="6038845" cy="3013979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6669600" y="4077399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(centered aperture and toroidal transformation)</a:t>
            </a:r>
            <a:endParaRPr lang="de-DE" sz="1800" b="0" dirty="0"/>
          </a:p>
        </p:txBody>
      </p:sp>
      <p:sp>
        <p:nvSpPr>
          <p:cNvPr id="16" name="Textplatzhalter 5"/>
          <p:cNvSpPr txBox="1">
            <a:spLocks/>
          </p:cNvSpPr>
          <p:nvPr/>
        </p:nvSpPr>
        <p:spPr>
          <a:xfrm>
            <a:off x="5936766" y="4664603"/>
            <a:ext cx="5237634" cy="1457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800" b="0" dirty="0" smtClean="0">
                <a:solidFill>
                  <a:srgbClr val="FF0000"/>
                </a:solidFill>
              </a:rPr>
              <a:t>???</a:t>
            </a:r>
            <a:endParaRPr lang="de-DE" sz="2800" b="0" dirty="0">
              <a:solidFill>
                <a:srgbClr val="FF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96" y="1082013"/>
            <a:ext cx="5791200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65776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reating </a:t>
            </a:r>
            <a:r>
              <a:rPr lang="en-US" dirty="0" smtClean="0">
                <a:solidFill>
                  <a:srgbClr val="FF0000"/>
                </a:solidFill>
              </a:rPr>
              <a:t>symmetric, upright, rectangular aperture</a:t>
            </a:r>
            <a:r>
              <a:rPr lang="en-US" dirty="0" smtClean="0"/>
              <a:t> at location of old one (</a:t>
            </a:r>
            <a:r>
              <a:rPr lang="en-US" dirty="0" err="1" smtClean="0"/>
              <a:t>HBCm</a:t>
            </a:r>
            <a:r>
              <a:rPr lang="en-US" dirty="0" smtClean="0"/>
              <a:t>) with plane normal exactly pointing at (0.0, 0.0, 0.0)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C000"/>
                </a:solidFill>
              </a:rPr>
              <a:t>detector array </a:t>
            </a:r>
            <a:r>
              <a:rPr lang="en-US" dirty="0" smtClean="0"/>
              <a:t>equidistant to aperture and to each other behind pinhole and in-line with plane normal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</a:t>
            </a:r>
            <a:r>
              <a:rPr lang="en-US" dirty="0" smtClean="0"/>
              <a:t>etector plane normal has no angle with pointing vector between aperture and center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16" y="937243"/>
            <a:ext cx="3393513" cy="293940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491563" y="2406944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HBCm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7049941" y="1158091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artificial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6855"/>
          <a:stretch/>
        </p:blipFill>
        <p:spPr>
          <a:xfrm>
            <a:off x="8420179" y="3705909"/>
            <a:ext cx="3703718" cy="266624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9000728" y="4480980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pt.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9642161" y="3001404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4"/>
                </a:solidFill>
              </a:rPr>
              <a:t>HBCm</a:t>
            </a:r>
            <a:endParaRPr lang="de-DE" b="1" dirty="0">
              <a:solidFill>
                <a:schemeClr val="accent4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0108218" y="4414521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artificial</a:t>
            </a:r>
            <a:endParaRPr lang="de-DE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2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853189" y="6332816"/>
            <a:ext cx="85680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657764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Lines of sight from this configuration are symmetric (top-bottom) down to the numerical accuracy of a 53 bit encoded double precision float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88888"/>
            <a:ext cx="6039624" cy="42108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6" y="2673855"/>
            <a:ext cx="4595781" cy="3204174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309758" y="5390322"/>
            <a:ext cx="542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sum of opposing channels (0-31, 1-30 ,…) in (x,y,z)-space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1037112" y="5848293"/>
            <a:ext cx="436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 of </a:t>
            </a:r>
            <a:r>
              <a:rPr lang="en-US" dirty="0" smtClean="0"/>
              <a:t>channels </a:t>
            </a:r>
            <a:r>
              <a:rPr lang="en-US" dirty="0"/>
              <a:t>(0-31, 1-30 ,…) in </a:t>
            </a:r>
            <a:r>
              <a:rPr lang="en-US" dirty="0" smtClean="0"/>
              <a:t>(</a:t>
            </a:r>
            <a:r>
              <a:rPr lang="en-US" dirty="0" err="1"/>
              <a:t>r</a:t>
            </a:r>
            <a:r>
              <a:rPr lang="en-US" dirty="0" err="1" smtClean="0"/>
              <a:t>,z</a:t>
            </a:r>
            <a:r>
              <a:rPr lang="en-US" dirty="0"/>
              <a:t>)-space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5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Emissivity on </a:t>
            </a:r>
            <a:r>
              <a:rPr lang="en-US" dirty="0" err="1" smtClean="0"/>
              <a:t>Fluxsurface</a:t>
            </a:r>
            <a:r>
              <a:rPr lang="en-US" dirty="0"/>
              <a:t> </a:t>
            </a:r>
            <a:r>
              <a:rPr lang="en-US" dirty="0" smtClean="0"/>
              <a:t>Cells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989213"/>
            <a:ext cx="5254171" cy="438839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17" y="989214"/>
            <a:ext cx="5182413" cy="4388396"/>
          </a:xfrm>
          <a:prstGeom prst="rect">
            <a:avLst/>
          </a:prstGeom>
        </p:spPr>
      </p:pic>
      <p:sp>
        <p:nvSpPr>
          <p:cNvPr id="19" name="Textplatzhalter 5"/>
          <p:cNvSpPr txBox="1">
            <a:spLocks/>
          </p:cNvSpPr>
          <p:nvPr/>
        </p:nvSpPr>
        <p:spPr>
          <a:xfrm>
            <a:off x="1808022" y="5536606"/>
            <a:ext cx="9274989" cy="14520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a</a:t>
            </a:r>
            <a:r>
              <a:rPr lang="en-US" b="0" dirty="0" smtClean="0"/>
              <a:t>lmost entirely symmetric emissivity distribution on </a:t>
            </a:r>
            <a:r>
              <a:rPr lang="en-US" b="0" dirty="0" err="1" smtClean="0"/>
              <a:t>fluxsurfaces</a:t>
            </a:r>
            <a:r>
              <a:rPr lang="en-US" b="0" dirty="0" smtClean="0"/>
              <a:t>, except artifact in front of aperture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lightly wider opening angle on line of sight-fan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523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 on: Why is a STRAHL Profile Asymmetric?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</a:t>
            </a:r>
            <a:r>
              <a:rPr lang="en-US" dirty="0" smtClean="0"/>
              <a:t>orward integral on Bolometer lines of sight from intrinsically symmetric radiation profile in STRAHL yields asymmetric chordal brightness profile</a:t>
            </a:r>
            <a:endParaRPr lang="en-US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39" y="2036440"/>
            <a:ext cx="7952521" cy="3855139"/>
          </a:xfrm>
          <a:prstGeom prst="rect">
            <a:avLst/>
          </a:prstGeom>
        </p:spPr>
      </p:pic>
      <p:sp>
        <p:nvSpPr>
          <p:cNvPr id="8" name="Textplatzhalter 5"/>
          <p:cNvSpPr txBox="1">
            <a:spLocks/>
          </p:cNvSpPr>
          <p:nvPr/>
        </p:nvSpPr>
        <p:spPr>
          <a:xfrm>
            <a:off x="3774560" y="5858854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smtClean="0"/>
              <a:t>(forward integration of STRAHL simulations)</a:t>
            </a:r>
            <a:endParaRPr 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9375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Integral: Standard Case vs. Artificial Array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194659" y="4094584"/>
            <a:ext cx="5997341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</a:t>
            </a:r>
            <a:r>
              <a:rPr lang="en-US" sz="1800" b="0" dirty="0"/>
              <a:t>forward integration of STRAHL </a:t>
            </a:r>
            <a:r>
              <a:rPr lang="en-US" sz="1800" b="0" dirty="0" smtClean="0"/>
              <a:t>simulations of artificial, fully symmetric horizontal camera array)</a:t>
            </a:r>
            <a:endParaRPr lang="de-DE" sz="1800" b="0" dirty="0"/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1812000" y="4720740"/>
            <a:ext cx="9274989" cy="15742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s</a:t>
            </a:r>
            <a:r>
              <a:rPr lang="en-US" b="0" dirty="0" smtClean="0"/>
              <a:t>till not entirely symmetric, deviance in </a:t>
            </a:r>
            <a:r>
              <a:rPr lang="en-US" b="0" dirty="0" err="1" smtClean="0"/>
              <a:t>fluxsurface</a:t>
            </a:r>
            <a:r>
              <a:rPr lang="en-US" b="0" dirty="0" smtClean="0"/>
              <a:t> geometry? (pinhole is located not exactly at 108 degrees, but rather 107.9)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g</a:t>
            </a:r>
            <a:r>
              <a:rPr lang="en-US" b="0" dirty="0" smtClean="0"/>
              <a:t>eometrically very different to ‘standard’ case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more peaked towards edge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/>
              <a:t>far inside the LCFS even for low radiation fraction cases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b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36" y="1010267"/>
            <a:ext cx="5980426" cy="31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Symmetry of Emissivity Matrix and Mesh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7865505" cy="22265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hecking the symmetry (read: top-bottom congruence) of the emissivity matrix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</a:t>
            </a:r>
            <a:r>
              <a:rPr lang="en-US" dirty="0" smtClean="0"/>
              <a:t>light deviances overall, especially some cells not touched by channels at all (equaling 100% difference here)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778" y="983873"/>
            <a:ext cx="3504946" cy="29679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66" y="3501289"/>
            <a:ext cx="3037623" cy="3037623"/>
          </a:xfrm>
          <a:prstGeom prst="rect">
            <a:avLst/>
          </a:prstGeom>
        </p:spPr>
      </p:pic>
      <p:sp>
        <p:nvSpPr>
          <p:cNvPr id="11" name="Textplatzhalter 5"/>
          <p:cNvSpPr txBox="1">
            <a:spLocks/>
          </p:cNvSpPr>
          <p:nvPr/>
        </p:nvSpPr>
        <p:spPr>
          <a:xfrm>
            <a:off x="573088" y="3027533"/>
            <a:ext cx="5377678" cy="3328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checking symmetry mesh matrix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 smtClean="0">
                <a:solidFill>
                  <a:schemeClr val="accent1"/>
                </a:solidFill>
              </a:rPr>
              <a:t>lue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means further outside the magnetic axis, i.e. ‘larger’ </a:t>
            </a:r>
            <a:r>
              <a:rPr lang="en-US" dirty="0" err="1" smtClean="0"/>
              <a:t>fluxsurfaces</a:t>
            </a:r>
            <a:r>
              <a:rPr lang="en-US" dirty="0" smtClean="0"/>
              <a:t>/</a:t>
            </a:r>
            <a:r>
              <a:rPr lang="en-US" dirty="0" err="1" smtClean="0"/>
              <a:t>fluxtubes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</a:t>
            </a:r>
            <a:r>
              <a:rPr lang="en-US" dirty="0" smtClean="0"/>
              <a:t>ntire mesh dispositioned below (still oriented around magnetic axis)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increasing deviance with distance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58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Tomography: First Results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4259629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geometry files are now being read correctly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anisotropy factors set to 1.5 for </a:t>
            </a:r>
            <a:r>
              <a:rPr lang="en-US" dirty="0" err="1" smtClean="0"/>
              <a:t>divertor</a:t>
            </a:r>
            <a:r>
              <a:rPr lang="en-US" dirty="0" smtClean="0"/>
              <a:t> (?) or island and 0.8 for core-like regions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t = 3.421s &lt;-&gt; </a:t>
            </a:r>
            <a:r>
              <a:rPr lang="en-US" dirty="0" err="1" smtClean="0"/>
              <a:t>frad</a:t>
            </a:r>
            <a:r>
              <a:rPr lang="en-US" dirty="0" smtClean="0"/>
              <a:t>=100%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t="9571" r="245" b="3870"/>
          <a:stretch/>
        </p:blipFill>
        <p:spPr>
          <a:xfrm>
            <a:off x="4941276" y="1385097"/>
            <a:ext cx="6599308" cy="452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9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Tomography: First Results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4259629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anisotropy factors set to 1.0 and 1.0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again: t = 3.421s (</a:t>
            </a:r>
            <a:r>
              <a:rPr lang="en-US" dirty="0" err="1" smtClean="0"/>
              <a:t>frad</a:t>
            </a:r>
            <a:r>
              <a:rPr lang="en-US" dirty="0" smtClean="0"/>
              <a:t>=100%)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9116" r="-604" b="3731"/>
          <a:stretch/>
        </p:blipFill>
        <p:spPr>
          <a:xfrm>
            <a:off x="5020398" y="1369588"/>
            <a:ext cx="6567854" cy="45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7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Calculations Towards Phantom Tests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26" y="983872"/>
            <a:ext cx="3229232" cy="26981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29" y="3576607"/>
            <a:ext cx="4448594" cy="3144868"/>
          </a:xfrm>
          <a:prstGeom prst="rect">
            <a:avLst/>
          </a:prstGeom>
        </p:spPr>
      </p:pic>
      <p:sp>
        <p:nvSpPr>
          <p:cNvPr id="9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677909" y="2332957"/>
            <a:ext cx="5936220" cy="25385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</a:t>
            </a:r>
            <a:r>
              <a:rPr lang="en-US" dirty="0" smtClean="0"/>
              <a:t>ow reading from MFR tomography and adapting to different geometry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</a:t>
            </a:r>
            <a:r>
              <a:rPr lang="en-US" dirty="0" smtClean="0"/>
              <a:t>ext step: set up forward calculation of chordal brightness profile from the 2D results of tomography as shown before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0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 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4975" cy="5109247"/>
          </a:xfrm>
        </p:spPr>
        <p:txBody>
          <a:bodyPr/>
          <a:lstStyle/>
          <a:p>
            <a:pPr marL="0" indent="0">
              <a:buNone/>
            </a:pPr>
            <a:r>
              <a:rPr lang="en-US" sz="3200" u="sng" dirty="0" smtClean="0"/>
              <a:t>Not in order: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start to finish RSI paper (for internal reviewing)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u</a:t>
            </a:r>
            <a:r>
              <a:rPr lang="en-US" sz="3200" dirty="0" smtClean="0"/>
              <a:t>nderstand anisotropy factor, hence structure of tomogram</a:t>
            </a:r>
          </a:p>
          <a:p>
            <a:pPr marL="0" indent="0">
              <a:buNone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</a:t>
            </a:r>
            <a:r>
              <a:rPr lang="en-US" sz="3200" dirty="0" smtClean="0"/>
              <a:t>reate and feed phantom radiation profiles to inversion method using that knowledge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2684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Agenda: Line of Sight Geometry and Local Emissivity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investigate intrinsic dependency of chordal profile to line of sight (</a:t>
            </a:r>
            <a:r>
              <a:rPr lang="en-US" dirty="0" err="1" smtClean="0"/>
              <a:t>LoS</a:t>
            </a:r>
            <a:r>
              <a:rPr lang="en-US" dirty="0" smtClean="0"/>
              <a:t>) geometry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therefore deliberately change detector arrangement/geometry in pre-processing: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fixing possible non-planar distribution; relative to plane created by one side of detector fan and aperture normal vector (only </a:t>
            </a:r>
            <a:r>
              <a:rPr lang="en-US" dirty="0" err="1" smtClean="0"/>
              <a:t>HBCm</a:t>
            </a:r>
            <a:r>
              <a:rPr lang="en-US" dirty="0" smtClean="0"/>
              <a:t> possible, aperture centered)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transforming detector fan from tilted plane in toroidal direction to vertical arrangement at 107.94</a:t>
            </a:r>
            <a:r>
              <a:rPr lang="de-DE" dirty="0" smtClean="0"/>
              <a:t>° </a:t>
            </a:r>
            <a:r>
              <a:rPr lang="en-US" dirty="0" smtClean="0"/>
              <a:t>(tor. angle)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tilting detector fan in poloidal direction up/down by -1.0</a:t>
            </a:r>
            <a:r>
              <a:rPr lang="de-DE" dirty="0" smtClean="0"/>
              <a:t>° &lt;</a:t>
            </a:r>
            <a:r>
              <a:rPr lang="en-US" dirty="0" smtClean="0"/>
              <a:t>-&gt; 5.0</a:t>
            </a:r>
            <a:r>
              <a:rPr lang="de-DE" dirty="0" smtClean="0"/>
              <a:t>°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changes in geometry matrix from </a:t>
            </a:r>
            <a:r>
              <a:rPr lang="en-US" dirty="0" err="1" smtClean="0"/>
              <a:t>LoS</a:t>
            </a:r>
            <a:r>
              <a:rPr lang="en-US" dirty="0"/>
              <a:t> </a:t>
            </a:r>
            <a:r>
              <a:rPr lang="en-US" dirty="0" smtClean="0"/>
              <a:t>geometry used in forward integration of</a:t>
            </a:r>
            <a:r>
              <a:rPr lang="de-DE" dirty="0"/>
              <a:t> </a:t>
            </a:r>
            <a:r>
              <a:rPr lang="de-DE" dirty="0" err="1" smtClean="0"/>
              <a:t>poloidally</a:t>
            </a:r>
            <a:r>
              <a:rPr lang="de-DE" dirty="0" smtClean="0"/>
              <a:t> </a:t>
            </a:r>
            <a:r>
              <a:rPr lang="de-DE" dirty="0" err="1" smtClean="0"/>
              <a:t>symmetric</a:t>
            </a:r>
            <a:r>
              <a:rPr lang="de-DE" dirty="0" smtClean="0"/>
              <a:t> STRAHL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(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impurity</a:t>
            </a:r>
            <a:r>
              <a:rPr lang="de-DE" dirty="0" smtClean="0"/>
              <a:t> </a:t>
            </a:r>
            <a:r>
              <a:rPr lang="de-DE" dirty="0" err="1" smtClean="0"/>
              <a:t>carbon</a:t>
            </a:r>
            <a:r>
              <a:rPr lang="de-DE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7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1.: ‘Fix’ Bolometer Planar Error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889676"/>
            <a:ext cx="5534002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guided by lower half of detector array (</a:t>
            </a:r>
            <a:r>
              <a:rPr lang="en-US" dirty="0" smtClean="0">
                <a:solidFill>
                  <a:schemeClr val="accent6"/>
                </a:solidFill>
              </a:rPr>
              <a:t>green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observe difference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) between opposite channel (e.g. CH#0 &lt;-&gt; CH#31) through rotating around aperture normal by 180</a:t>
            </a:r>
            <a:r>
              <a:rPr lang="de-DE" dirty="0" smtClean="0"/>
              <a:t>°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measuring</a:t>
            </a:r>
            <a:r>
              <a:rPr lang="de-DE" dirty="0" smtClean="0"/>
              <a:t> angle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transforming second channel through rotating it by angle from before (</a:t>
            </a:r>
            <a:r>
              <a:rPr lang="en-US" dirty="0" smtClean="0">
                <a:solidFill>
                  <a:schemeClr val="accent1"/>
                </a:solidFill>
              </a:rPr>
              <a:t>blue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only really easy for </a:t>
            </a:r>
            <a:r>
              <a:rPr lang="en-US" dirty="0" err="1" smtClean="0"/>
              <a:t>HBCm</a:t>
            </a:r>
            <a:r>
              <a:rPr lang="en-US" dirty="0" smtClean="0"/>
              <a:t>, because central aperture axis alignment; VBC cameras not possible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95" y="1100411"/>
            <a:ext cx="3499405" cy="292124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9" t="13992"/>
          <a:stretch/>
        </p:blipFill>
        <p:spPr>
          <a:xfrm>
            <a:off x="9505367" y="2315867"/>
            <a:ext cx="2258066" cy="422304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713897" y="4366054"/>
            <a:ext cx="126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989724" y="2725094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‘fixed’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687477" y="1976481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9785454" y="5608337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guide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3514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‘Standard’ Case vs. Planar Fix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7139940" y="4032485"/>
            <a:ext cx="4574460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</a:t>
            </a:r>
            <a:r>
              <a:rPr lang="en-US" sz="1800" b="0" dirty="0"/>
              <a:t>forward integration of STRAHL </a:t>
            </a:r>
            <a:r>
              <a:rPr lang="en-US" sz="1800" b="0" dirty="0" smtClean="0"/>
              <a:t>simulations</a:t>
            </a:r>
            <a:r>
              <a:rPr lang="de-DE" sz="1800" b="0" dirty="0" smtClean="0"/>
              <a:t> </a:t>
            </a:r>
            <a:r>
              <a:rPr lang="en-US" sz="1800" b="0" dirty="0" smtClean="0"/>
              <a:t>with ‘fixed’ </a:t>
            </a:r>
            <a:r>
              <a:rPr lang="en-US" sz="1800" b="0" dirty="0" err="1" smtClean="0"/>
              <a:t>LoS</a:t>
            </a:r>
            <a:r>
              <a:rPr lang="en-US" sz="1800" b="0" dirty="0" smtClean="0"/>
              <a:t>)</a:t>
            </a:r>
            <a:endParaRPr lang="de-DE" sz="1800" b="0" dirty="0"/>
          </a:p>
        </p:txBody>
      </p:sp>
      <p:sp>
        <p:nvSpPr>
          <p:cNvPr id="17" name="Textplatzhalter 5"/>
          <p:cNvSpPr txBox="1">
            <a:spLocks/>
          </p:cNvSpPr>
          <p:nvPr/>
        </p:nvSpPr>
        <p:spPr>
          <a:xfrm>
            <a:off x="3629583" y="480210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virtually no changes?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56" y="1018506"/>
            <a:ext cx="5858335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2.: Toroidal Transformation to Axis Plane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633051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guide is normal of plane constructed by detector fan (</a:t>
            </a:r>
            <a:r>
              <a:rPr lang="en-US" dirty="0" smtClean="0">
                <a:solidFill>
                  <a:schemeClr val="accent1"/>
                </a:solidFill>
              </a:rPr>
              <a:t>blue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transforming all channels so that normal points in/at toroidal direction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transformation for each channel individual (see previous argument (1.)) (</a:t>
            </a:r>
            <a:r>
              <a:rPr lang="en-US" dirty="0" smtClean="0">
                <a:solidFill>
                  <a:schemeClr val="accent2"/>
                </a:solidFill>
              </a:rPr>
              <a:t>orange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done for all cameras individually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1832369"/>
            <a:ext cx="5669291" cy="318211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547714" y="4900588"/>
            <a:ext cx="91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VBCr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234739" y="2425641"/>
            <a:ext cx="104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perture normal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052262" y="2099186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ld normal(s)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697137" y="3038648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arget normal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7802062" y="3914884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old fan</a:t>
            </a:r>
            <a:endParaRPr lang="de-DE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9477956" y="3957898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new fan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50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‘Standard’ Case vs. Toroidal Transformation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7139940" y="4032485"/>
            <a:ext cx="4574460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(geometry </a:t>
            </a:r>
            <a:r>
              <a:rPr lang="en-US" sz="1800" b="0" dirty="0"/>
              <a:t>matrix in Bolometer plane at 108</a:t>
            </a:r>
            <a:r>
              <a:rPr lang="de-DE" sz="1800" b="0" dirty="0"/>
              <a:t>° </a:t>
            </a:r>
            <a:r>
              <a:rPr lang="en-US" sz="1800" b="0" dirty="0"/>
              <a:t>with symmetric </a:t>
            </a:r>
            <a:r>
              <a:rPr lang="en-US" sz="1800" b="0" dirty="0" err="1"/>
              <a:t>LoS</a:t>
            </a:r>
            <a:r>
              <a:rPr lang="en-US" sz="1800" b="0" dirty="0"/>
              <a:t> orientation)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1973580" y="4771625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qualitatively small changes</a:t>
            </a:r>
            <a:r>
              <a:rPr lang="de-DE" sz="1800" b="0" dirty="0" smtClean="0"/>
              <a:t>: SOL </a:t>
            </a:r>
            <a:r>
              <a:rPr lang="de-DE" sz="1800" b="0" dirty="0" err="1" smtClean="0"/>
              <a:t>radiation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zones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now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more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peaked</a:t>
            </a:r>
            <a:endParaRPr lang="de-DE" sz="1800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radially no shift/difference in forward calculation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/>
              <a:t>comparatively same </a:t>
            </a:r>
            <a:r>
              <a:rPr lang="en-US" sz="1800" b="0" dirty="0" smtClean="0"/>
              <a:t>level of asymmetry remains (fault in own calculation?)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62" y="1040020"/>
            <a:ext cx="6070777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3.: Tilting the Detector Fan Up/Down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83935"/>
            <a:ext cx="5457154" cy="510924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take results of (2.) and tilt the entire fan including the aperture </a:t>
            </a:r>
            <a:r>
              <a:rPr lang="en-US" dirty="0" err="1" smtClean="0"/>
              <a:t>poloidally</a:t>
            </a:r>
            <a:r>
              <a:rPr lang="de-DE" dirty="0" smtClean="0"/>
              <a:t> (</a:t>
            </a:r>
            <a:r>
              <a:rPr lang="de-DE" dirty="0" err="1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blue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black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red</a:t>
            </a:r>
            <a:r>
              <a:rPr lang="de-DE" dirty="0" smtClean="0"/>
              <a:t>)</a:t>
            </a:r>
            <a:endParaRPr lang="en-US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1" y="1154203"/>
            <a:ext cx="5458979" cy="387706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201725" y="4508047"/>
            <a:ext cx="116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07922" y="4769657"/>
            <a:ext cx="277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(results for (2.) with aperture change included)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732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‘Standard’ Case vs. Toroidal Transformation and Tilt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22.04.2020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873240" y="4032485"/>
            <a:ext cx="4841160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(geometry </a:t>
            </a:r>
            <a:r>
              <a:rPr lang="en-US" sz="1800" b="0" dirty="0"/>
              <a:t>matrix in Bolometer plane at 108</a:t>
            </a:r>
            <a:r>
              <a:rPr lang="de-DE" sz="1800" b="0" dirty="0"/>
              <a:t>° </a:t>
            </a:r>
            <a:r>
              <a:rPr lang="en-US" sz="1800" b="0" dirty="0"/>
              <a:t>with symmetric </a:t>
            </a:r>
            <a:r>
              <a:rPr lang="en-US" sz="1800" b="0" dirty="0" err="1"/>
              <a:t>LoS</a:t>
            </a:r>
            <a:r>
              <a:rPr lang="en-US" sz="1800" b="0" dirty="0"/>
              <a:t> </a:t>
            </a:r>
            <a:r>
              <a:rPr lang="en-US" sz="1800" b="0" dirty="0" smtClean="0"/>
              <a:t>orientation and </a:t>
            </a:r>
            <a:r>
              <a:rPr lang="en-US" sz="1800" b="0" dirty="0"/>
              <a:t>-1.0</a:t>
            </a:r>
            <a:r>
              <a:rPr lang="de-DE" sz="1800" b="0" dirty="0"/>
              <a:t>° </a:t>
            </a:r>
            <a:r>
              <a:rPr lang="en-US" sz="1800" b="0" dirty="0"/>
              <a:t>tilt (up</a:t>
            </a:r>
            <a:r>
              <a:rPr lang="en-US" sz="1800" b="0" dirty="0" smtClean="0"/>
              <a:t>))</a:t>
            </a:r>
            <a:endParaRPr lang="de-DE" sz="1800" b="0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1973580" y="4771625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asymmetry becomes stronger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left hand side or brightness for ‘negative’ radii more peaked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alignment with </a:t>
            </a:r>
            <a:r>
              <a:rPr lang="en-US" sz="1800" b="0" dirty="0" err="1" smtClean="0"/>
              <a:t>fluxsurfaces</a:t>
            </a:r>
            <a:r>
              <a:rPr lang="en-US" sz="1800" b="0" dirty="0" smtClean="0"/>
              <a:t> better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also radial movement of radiation peaks further out (instead of inwards)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010268"/>
            <a:ext cx="5950646" cy="30139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55" y="1040020"/>
            <a:ext cx="6027875" cy="30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1175</Words>
  <Application>Microsoft Office PowerPoint</Application>
  <PresentationFormat>Breitbild</PresentationFormat>
  <Paragraphs>209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Arial Narrow</vt:lpstr>
      <vt:lpstr>Calibri</vt:lpstr>
      <vt:lpstr>Wingdings</vt:lpstr>
      <vt:lpstr>Office</vt:lpstr>
      <vt:lpstr>Report 04/23/2020</vt:lpstr>
      <vt:lpstr>Previously on: Why is a STRAHL Profile Asymmetric?</vt:lpstr>
      <vt:lpstr>Agenda: Line of Sight Geometry and Local Emissivity</vt:lpstr>
      <vt:lpstr>1.: ‘Fix’ Bolometer Planar Error</vt:lpstr>
      <vt:lpstr>‘Standard’ Case vs. Planar Fix</vt:lpstr>
      <vt:lpstr>2.: Toroidal Transformation to Axis Plane</vt:lpstr>
      <vt:lpstr>‘Standard’ Case vs. Toroidal Transformation</vt:lpstr>
      <vt:lpstr>3.: Tilting the Detector Fan Up/Down</vt:lpstr>
      <vt:lpstr>‘Standard’ Case vs. Toroidal Transformation and Tilt</vt:lpstr>
      <vt:lpstr>Different Tilts</vt:lpstr>
      <vt:lpstr>Different Tilts</vt:lpstr>
      <vt:lpstr>Different Tilts</vt:lpstr>
      <vt:lpstr>Centering of Aperture and Random Error</vt:lpstr>
      <vt:lpstr>Standard v. Centered Aperture</vt:lpstr>
      <vt:lpstr>Standard v. Centered Aperture</vt:lpstr>
      <vt:lpstr>Standard v. Centered Aperture</vt:lpstr>
      <vt:lpstr>Setup</vt:lpstr>
      <vt:lpstr>Setup</vt:lpstr>
      <vt:lpstr>Emissivity on Fluxsurface Cells</vt:lpstr>
      <vt:lpstr>Forward Integral: Standard Case vs. Artificial Array</vt:lpstr>
      <vt:lpstr>Symmetry of Emissivity Matrix and Mesh</vt:lpstr>
      <vt:lpstr>2D Tomography: First Results</vt:lpstr>
      <vt:lpstr>2D Tomography: First Results</vt:lpstr>
      <vt:lpstr>Forward Calculations Towards Phantom Tests </vt:lpstr>
      <vt:lpstr>Agenda 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174</cp:revision>
  <dcterms:created xsi:type="dcterms:W3CDTF">2018-08-24T10:28:29Z</dcterms:created>
  <dcterms:modified xsi:type="dcterms:W3CDTF">2020-04-22T14:50:06Z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